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1017" r:id="rId3"/>
    <p:sldId id="1061" r:id="rId4"/>
    <p:sldId id="1066" r:id="rId5"/>
    <p:sldId id="1067" r:id="rId6"/>
    <p:sldId id="1068" r:id="rId7"/>
    <p:sldId id="1069" r:id="rId8"/>
    <p:sldId id="1070" r:id="rId9"/>
    <p:sldId id="1071" r:id="rId10"/>
    <p:sldId id="1072" r:id="rId11"/>
    <p:sldId id="1073" r:id="rId12"/>
    <p:sldId id="1074" r:id="rId13"/>
    <p:sldId id="1075" r:id="rId14"/>
    <p:sldId id="1076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高中语文 选择性必修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中册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第四单元  外国作家作品研习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作文加油站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结尾段：总结升华，呼应主题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功能：重申中心论点，升华至宏观意义。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写法示例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u="wavy" spc="-100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总结分论点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：回顾三个分论点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从文化传承到科技创新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青年使命贯串始终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”)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升华主题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：联系国家发展或人类未来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青年担当决定民族复兴进程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呼吁行动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：提出倡议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让我们以奋斗姿态投身时代浪潮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示例：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238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青年是时代的晴雨表，从乡村振兴到科技攻坚，每一代青年都在书写历史。唯有将个人奋斗融入国家发展，方能在变革中成就人生华章。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13182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5645150" algn="l"/>
                <a:tab pos="986155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范文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节选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5645150" algn="l"/>
                <a:tab pos="986155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题目：结合材料，以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青年与时代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为主题写一篇议论文。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5645150" algn="l"/>
                <a:tab pos="986155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开头段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新时代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的浪潮中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青年常被喻为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早晨八九点钟的太阳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。这一比喻既蕴含希望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也暗含挑战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青年需以何种姿态融入时代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答案在于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以奋斗定义青春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以创新引领未来。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5645150" algn="l"/>
                <a:tab pos="986155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分论点一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奋斗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是青春的底色。从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两弹一星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元勋到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嫦娥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团队青年骨干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奋斗精神始终是推动科技进步的引擎。正如黄国平博士所言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我走了很远的路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吃了很多的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苦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才将这份论文放到你面前。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奋斗不仅是个人成长的阶梯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更是时代前行的动力。</a:t>
            </a:r>
            <a:endParaRPr lang="zh-CN" altLang="zh-CN" sz="1050" spc="-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080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分论点二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创新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是青年的使命。在人工智能领域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青年科学家曹原发现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魔角石墨烯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颠覆传统认知。这种突破源于对未知的探索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正如《礼记》所云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苟日新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日日新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又日新。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青年当以创新思维解决时代难题。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5645150" algn="l"/>
                <a:tab pos="986155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结尾段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两个一百年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的历史交汇点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青年既是追梦者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也是圆梦人。以奋斗为桨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以创新为帆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方能在时代浪潮中书写无悔青春。正如李大钊所言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以青春之我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创建青春之家庭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青春之国家。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36938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五段三分法的变形与升级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六段三分法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六段三分法是在五段三分法的基础上增加过渡段。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适用话题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总论点较抽象，需先分析背景，如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人工智能的伦理挑战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开头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过渡段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分析现状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问题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分论点一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分论点二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分论点三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结尾。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例如：过渡段分析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医疗误诊案例，引出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技术需伦理约束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的总论点。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25074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思辨式三分法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融入辩证分析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适用话题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争议性主题，如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网络舆论能否促进司法公正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开头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分论点一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正面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网络监督倒逼司法透明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分论点二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反面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舆论绑架司法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分论点三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对策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建立理性互动机制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结尾。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6673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478582" y="1681185"/>
            <a:ext cx="2376264" cy="282980"/>
            <a:chOff x="2638822" y="5157192"/>
            <a:chExt cx="3049384" cy="245549"/>
          </a:xfrm>
        </p:grpSpPr>
        <p:pic>
          <p:nvPicPr>
            <p:cNvPr id="11" name="标1中.jpg" descr="id:2147490635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574926" y="5157192"/>
              <a:ext cx="1008380" cy="245110"/>
            </a:xfrm>
            <a:prstGeom prst="rect">
              <a:avLst/>
            </a:prstGeom>
          </p:spPr>
        </p:pic>
        <p:pic>
          <p:nvPicPr>
            <p:cNvPr id="12" name="标1右.jpg" descr="id:2147490642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4583306" y="5187037"/>
              <a:ext cx="1104900" cy="215265"/>
            </a:xfrm>
            <a:prstGeom prst="rect">
              <a:avLst/>
            </a:prstGeom>
          </p:spPr>
        </p:pic>
        <p:pic>
          <p:nvPicPr>
            <p:cNvPr id="13" name="标1左.jpg" descr="id:2147490628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2638822" y="5174776"/>
              <a:ext cx="1022985" cy="227965"/>
            </a:xfrm>
            <a:prstGeom prst="rect">
              <a:avLst/>
            </a:prstGeom>
          </p:spPr>
        </p:pic>
      </p:grp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82518"/>
            <a:ext cx="11485848" cy="57624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dirty="0" smtClean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观察</a:t>
            </a:r>
            <a:r>
              <a:rPr lang="zh-CN" altLang="zh-CN" b="1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社会现象</a:t>
            </a:r>
            <a:r>
              <a:rPr lang="zh-CN" altLang="zh-CN" b="1" dirty="0">
                <a:solidFill>
                  <a:srgbClr val="00B0F0"/>
                </a:solidFill>
                <a:latin typeface="+mn-ea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学写申论</a:t>
            </a:r>
            <a:endParaRPr lang="zh-CN" altLang="zh-CN" sz="1050" dirty="0">
              <a:solidFill>
                <a:srgbClr val="000000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8" name="如何做到情景交融.EPS" descr="id:2147488841;FounderCES"/>
          <p:cNvPicPr/>
          <p:nvPr/>
        </p:nvPicPr>
        <p:blipFill>
          <a:blip r:embed="rId5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18942" y="913572"/>
            <a:ext cx="1368152" cy="517018"/>
          </a:xfrm>
          <a:prstGeom prst="rect">
            <a:avLst/>
          </a:prstGeom>
        </p:spPr>
      </p:pic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0854" y="1358766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zh-CN" altLang="zh-CN" b="1" dirty="0">
                <a:solidFill>
                  <a:srgbClr val="F579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一、申论的概念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238" eaLnBrk="1">
              <a:spcAft>
                <a:spcPts val="0"/>
              </a:spcAft>
            </a:pP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申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是申述</a:t>
            </a:r>
            <a:r>
              <a:rPr lang="zh-CN" altLang="zh-CN" b="1" u="wavy" dirty="0" smtClean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u="wavy" dirty="0" smtClean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dirty="0" smtClean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论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是议论，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申论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，就是要求作者就特定的材料、事件或者问题进行陈述、说明、概括，并据以发表见解，阐述理由，推断逻辑关系。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简而言之，就是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讲道理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。申论一般用于考查学生观察社会现象、分析解决社会问题的能力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60854" y="970264"/>
            <a:ext cx="3718128" cy="360041"/>
            <a:chOff x="2638822" y="5157192"/>
            <a:chExt cx="3049384" cy="245549"/>
          </a:xfrm>
        </p:grpSpPr>
        <p:pic>
          <p:nvPicPr>
            <p:cNvPr id="5" name="标1中.jpg" descr="id:2147490635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574926" y="5157192"/>
              <a:ext cx="1008380" cy="245110"/>
            </a:xfrm>
            <a:prstGeom prst="rect">
              <a:avLst/>
            </a:prstGeom>
          </p:spPr>
        </p:pic>
        <p:pic>
          <p:nvPicPr>
            <p:cNvPr id="6" name="标1右.jpg" descr="id:2147490642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4583306" y="5187037"/>
              <a:ext cx="1104900" cy="215265"/>
            </a:xfrm>
            <a:prstGeom prst="rect">
              <a:avLst/>
            </a:prstGeom>
          </p:spPr>
        </p:pic>
        <p:pic>
          <p:nvPicPr>
            <p:cNvPr id="7" name="标1左.jpg" descr="id:2147490628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2638822" y="5174776"/>
              <a:ext cx="1022985" cy="227965"/>
            </a:xfrm>
            <a:prstGeom prst="rect">
              <a:avLst/>
            </a:prstGeom>
          </p:spPr>
        </p:pic>
      </p:grp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5645150" algn="l"/>
                <a:tab pos="9861550" algn="l"/>
              </a:tabLst>
            </a:pPr>
            <a:r>
              <a:rPr lang="zh-CN" altLang="zh-CN" b="1" dirty="0">
                <a:solidFill>
                  <a:srgbClr val="F579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二、申论写作的关键方法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5645150" algn="l"/>
                <a:tab pos="986155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审题与立意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5645150" algn="l"/>
                <a:tab pos="986155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题干分析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抓住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关键词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归纳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。例如，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年副省作文题干需围绕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科学、艺术、古文化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想象力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的并列关系展开。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5645150" algn="l"/>
                <a:tab pos="986155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材料整合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首则、尾则材料中提取核心问题。例如，领导人讲话中强调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反垄断法需加速出台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，可提炼为分论点。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87565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5645150" algn="l"/>
                <a:tab pos="986155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结构搭建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5645150" algn="l"/>
                <a:tab pos="986155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开头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150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字内完成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引入主题＋分析＋亮明总论点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。例如：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5645150" algn="l"/>
                <a:tab pos="986155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案例式：浙江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最多跑一次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改革彰显政策温度。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5645150" algn="l"/>
                <a:tab pos="986155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排比式：政策是民生之盾，是发展之舵，是治理之基。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5645150" algn="l"/>
                <a:tab pos="986155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分论点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统一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句式，增强气势。例如：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5645150" algn="l"/>
                <a:tab pos="986155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好政策满足公民意愿是基础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滋养理性是追求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涵养德性是目标。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4901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素材运用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材料内化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高度概括给定案例。例如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动中国人物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事迹需提炼为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以平凡书写伟大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的论据。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热点积累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整理时政热点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如数字经济、乡村振兴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，引用名言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治大国若烹小鲜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用于政策稳健性论证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6278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60855" y="980728"/>
            <a:ext cx="2493992" cy="360040"/>
            <a:chOff x="2638822" y="5157192"/>
            <a:chExt cx="3049384" cy="245549"/>
          </a:xfrm>
        </p:grpSpPr>
        <p:pic>
          <p:nvPicPr>
            <p:cNvPr id="4" name="标1中.jpg" descr="id:2147490635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574926" y="5157192"/>
              <a:ext cx="1008380" cy="245110"/>
            </a:xfrm>
            <a:prstGeom prst="rect">
              <a:avLst/>
            </a:prstGeom>
          </p:spPr>
        </p:pic>
        <p:pic>
          <p:nvPicPr>
            <p:cNvPr id="5" name="标1右.jpg" descr="id:2147490642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4583306" y="5187037"/>
              <a:ext cx="1104900" cy="215265"/>
            </a:xfrm>
            <a:prstGeom prst="rect">
              <a:avLst/>
            </a:prstGeom>
          </p:spPr>
        </p:pic>
        <p:pic>
          <p:nvPicPr>
            <p:cNvPr id="6" name="标1左.jpg" descr="id:2147490628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2638822" y="5174776"/>
              <a:ext cx="1022985" cy="227965"/>
            </a:xfrm>
            <a:prstGeom prst="rect">
              <a:avLst/>
            </a:prstGeom>
          </p:spPr>
        </p:pic>
      </p:grp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579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三、五段三分法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定义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五段三分法是一种常用的申论写作结构，旨在帮助学生组织文章，使其更具条理性和逻辑性。其核心逻辑为：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五段：全文分为五个自然段，包括开头段、三个分论点段、结尾段。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三分：主体部分设置三个分论点，支撑中心论点。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结构公式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开头段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段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150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字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：提出中心论点，明确文章核心。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分论点段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每段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230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250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字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：每段首句亮明分论点，展开论证。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结尾段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150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字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：总结全文，升华主题。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74326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写作步骤与技巧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开头段：破题立论，直击核心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功能：解释题干关键词，点明主题意义，提出中心论点。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写法示例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题干引用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：简要复述题干核心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给定材料聚焦青年责任担当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过渡分析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：点明主题的现实意义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新时代青年需在变革中找准定位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中心论点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：明确观点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青年应以奋斗姿态书写时代答卷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示例：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社会变革加速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青年群体面临多元选择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如何平衡个人发展与时代需求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成为关键命题。青年唯有将个人理想融入国家发展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才能实现自身价值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绽放生命华彩。</a:t>
            </a:r>
            <a:endParaRPr lang="zh-CN" altLang="zh-CN" sz="1050" spc="-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5007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分论点段：逻辑严密，论证充分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分论点设计原则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紧扣主题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：从题干或材料中提炼关键词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创新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传承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担当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逻辑清晰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：分论点间呈递进或并列关系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个人</a:t>
            </a:r>
            <a:r>
              <a:rPr lang="en-US" altLang="zh-CN" b="1" dirty="0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社会</a:t>
            </a:r>
            <a:r>
              <a:rPr lang="en-US" altLang="zh-CN" b="1" dirty="0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层次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论证结构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四环节法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观点阐释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：分论点句需包含题干关键词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青年担当是时代进步的基石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理论支撑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：引用政策、名言或理论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二十大报告强调青年使命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事实论据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：结合历史案例或社会现象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张桂梅扎根山区教育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体现奉献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引申分析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：将案例升华至普遍规律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个体奉献汇聚成社会进步动能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30216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lvl="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示例：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分论点：青年担当是时代进步的基石。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阐释：担当精神贯串中华文明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士不可以不弘毅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案例：重庆爆发山火，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后逆行出征，展现责任担当。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引申：这种精神推动社会在危机中前行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3926527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2161</Words>
  <Application>Microsoft Office PowerPoint</Application>
  <PresentationFormat>自定义</PresentationFormat>
  <Paragraphs>87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2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406</cp:revision>
  <dcterms:created xsi:type="dcterms:W3CDTF">2020-11-06T05:24:00Z</dcterms:created>
  <dcterms:modified xsi:type="dcterms:W3CDTF">2025-06-26T09:56:30Z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97D1C7A2FF37464791FCC68C2E5DC138_12</vt:lpwstr>
  </property>
</Properties>
</file>